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7" r:id="rId2"/>
    <p:sldId id="259" r:id="rId3"/>
    <p:sldId id="290" r:id="rId4"/>
    <p:sldId id="260" r:id="rId5"/>
    <p:sldId id="284" r:id="rId6"/>
    <p:sldId id="285" r:id="rId7"/>
    <p:sldId id="286" r:id="rId8"/>
    <p:sldId id="287" r:id="rId9"/>
    <p:sldId id="288" r:id="rId10"/>
    <p:sldId id="274" r:id="rId11"/>
    <p:sldId id="282" r:id="rId12"/>
    <p:sldId id="283" r:id="rId13"/>
    <p:sldId id="289" r:id="rId14"/>
    <p:sldId id="275" r:id="rId15"/>
    <p:sldId id="29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60"/>
  </p:normalViewPr>
  <p:slideViewPr>
    <p:cSldViewPr>
      <p:cViewPr varScale="1">
        <p:scale>
          <a:sx n="95" d="100"/>
          <a:sy n="95" d="100"/>
        </p:scale>
        <p:origin x="-3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04F05F-101F-BC47-BF26-A4F78A6297F6}" type="datetimeFigureOut">
              <a:rPr lang="en-US" smtClean="0"/>
              <a:t>1/3/16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E29D8F-181E-3D40-9C25-5F3EF16E8BD7}" type="slidenum">
              <a:rPr lang="en-US" smtClean="0"/>
              <a:t>‹#›</a:t>
            </a:fld>
            <a:endParaRPr lang="en-US"/>
          </a:p>
        </p:txBody>
      </p:sp>
    </p:spTree>
    <p:extLst>
      <p:ext uri="{BB962C8B-B14F-4D97-AF65-F5344CB8AC3E}">
        <p14:creationId xmlns:p14="http://schemas.microsoft.com/office/powerpoint/2010/main" val="2324938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Lab/Food Safety – hair back, wash hands before beginning/after</a:t>
            </a:r>
            <a:r>
              <a:rPr lang="en-US" baseline="0" dirty="0" smtClean="0"/>
              <a:t> touching face/sneezing, going away from lab/materials, etc., use common sense regarding safety (knives, stoves, etc.), work as a team to ensure safety, you have a BIG class – stay ALERT and responsible.  This is your one and only warning – if you being disrespectful or messing around you will be kicked out and take a zero on the lab, use aprons for your group and toss in wash machine when needed same with towels. (Aprons are color coded). </a:t>
            </a:r>
          </a:p>
          <a:p>
            <a:pPr lvl="1"/>
            <a:endParaRPr lang="en-US" dirty="0" smtClean="0"/>
          </a:p>
          <a:p>
            <a:pPr lvl="1"/>
            <a:r>
              <a:rPr lang="en-US" dirty="0" smtClean="0"/>
              <a:t>Equipment/Clean Up – Take responsibility to ensure we ALWAYS</a:t>
            </a:r>
            <a:r>
              <a:rPr lang="en-US" baseline="0" dirty="0" smtClean="0"/>
              <a:t> leave the class neater and cleaner than you found it. Equipment can be found in your kitchen, ask if you can’t find something.  Additional lab supplies to share will be put on black AG cart and should be returned there when done. </a:t>
            </a:r>
          </a:p>
          <a:p>
            <a:pPr lvl="1"/>
            <a:endParaRPr lang="en-US" dirty="0" smtClean="0"/>
          </a:p>
          <a:p>
            <a:pPr lvl="1"/>
            <a:r>
              <a:rPr lang="en-US" dirty="0" smtClean="0"/>
              <a:t>Lab Groups- Name off lab groups for first few weeks.  Work together, DO</a:t>
            </a:r>
            <a:r>
              <a:rPr lang="en-US" baseline="0" dirty="0" smtClean="0"/>
              <a:t> NOT STRAY from your group, find a purpose and way to help YOUR group at all times. </a:t>
            </a:r>
          </a:p>
          <a:p>
            <a:pPr lvl="1"/>
            <a:endParaRPr lang="en-US" dirty="0" smtClean="0"/>
          </a:p>
          <a:p>
            <a:pPr lvl="1"/>
            <a:r>
              <a:rPr lang="en-US" dirty="0" err="1" smtClean="0"/>
              <a:t>ipad</a:t>
            </a:r>
            <a:r>
              <a:rPr lang="en-US" dirty="0" smtClean="0"/>
              <a:t> use/cell phone use – no iPads or cell phones in the lab area (past pantry) all</a:t>
            </a:r>
            <a:r>
              <a:rPr lang="en-US" baseline="0" dirty="0" smtClean="0"/>
              <a:t> materials you need must be in your lab notebook. </a:t>
            </a:r>
          </a:p>
          <a:p>
            <a:pPr lvl="1"/>
            <a:endParaRPr lang="en-US" dirty="0" smtClean="0"/>
          </a:p>
          <a:p>
            <a:pPr lvl="1"/>
            <a:r>
              <a:rPr lang="en-US" dirty="0" smtClean="0"/>
              <a:t>Lab notebooks – should be detailed, EACH person needs to fill out</a:t>
            </a:r>
            <a:r>
              <a:rPr lang="en-US" baseline="0" dirty="0" smtClean="0"/>
              <a:t> but you may just want to bring one copy into lab area for space reasons.  Be careful to keep lab notebook CLEAN! Remember your NOTES notebook is separate from your LAB notebook! ALWAYS restate Q in A or write out Q so that you can study from this and USE the material later.  Your notebook is FOR YOU not for me! </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60E29D8F-181E-3D40-9C25-5F3EF16E8BD7}" type="slidenum">
              <a:rPr lang="en-US" smtClean="0"/>
              <a:t>13</a:t>
            </a:fld>
            <a:endParaRPr lang="en-US"/>
          </a:p>
        </p:txBody>
      </p:sp>
    </p:spTree>
    <p:extLst>
      <p:ext uri="{BB962C8B-B14F-4D97-AF65-F5344CB8AC3E}">
        <p14:creationId xmlns:p14="http://schemas.microsoft.com/office/powerpoint/2010/main" val="591324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7E63C85-0A9E-48C9-BE1C-DE0AC00A33AB}" type="datetimeFigureOut">
              <a:rPr lang="en-US" smtClean="0"/>
              <a:pPr/>
              <a:t>1/3/16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DC794CD-81CD-44CF-A725-AB323EB806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E63C85-0A9E-48C9-BE1C-DE0AC00A33AB}" type="datetimeFigureOut">
              <a:rPr lang="en-US" smtClean="0"/>
              <a:pPr/>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794CD-81CD-44CF-A725-AB323EB806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E63C85-0A9E-48C9-BE1C-DE0AC00A33AB}" type="datetimeFigureOut">
              <a:rPr lang="en-US" smtClean="0"/>
              <a:pPr/>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794CD-81CD-44CF-A725-AB323EB806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7E63C85-0A9E-48C9-BE1C-DE0AC00A33AB}" type="datetimeFigureOut">
              <a:rPr lang="en-US" smtClean="0"/>
              <a:pPr/>
              <a:t>1/3/16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DC794CD-81CD-44CF-A725-AB323EB806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7E63C85-0A9E-48C9-BE1C-DE0AC00A33AB}" type="datetimeFigureOut">
              <a:rPr lang="en-US" smtClean="0"/>
              <a:pPr/>
              <a:t>1/3/16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DC794CD-81CD-44CF-A725-AB323EB80698}"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7E63C85-0A9E-48C9-BE1C-DE0AC00A33AB}" type="datetimeFigureOut">
              <a:rPr lang="en-US" smtClean="0"/>
              <a:pPr/>
              <a:t>1/3/16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DC794CD-81CD-44CF-A725-AB323EB806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7E63C85-0A9E-48C9-BE1C-DE0AC00A33AB}" type="datetimeFigureOut">
              <a:rPr lang="en-US" smtClean="0"/>
              <a:pPr/>
              <a:t>1/3/16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DC794CD-81CD-44CF-A725-AB323EB806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E63C85-0A9E-48C9-BE1C-DE0AC00A33AB}" type="datetimeFigureOut">
              <a:rPr lang="en-US" smtClean="0"/>
              <a:pPr/>
              <a:t>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794CD-81CD-44CF-A725-AB323EB806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7E63C85-0A9E-48C9-BE1C-DE0AC00A33AB}" type="datetimeFigureOut">
              <a:rPr lang="en-US" smtClean="0"/>
              <a:pPr/>
              <a:t>1/3/16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DC794CD-81CD-44CF-A725-AB323EB806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7E63C85-0A9E-48C9-BE1C-DE0AC00A33AB}" type="datetimeFigureOut">
              <a:rPr lang="en-US" smtClean="0"/>
              <a:pPr/>
              <a:t>1/3/16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DC794CD-81CD-44CF-A725-AB323EB806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7E63C85-0A9E-48C9-BE1C-DE0AC00A33AB}" type="datetimeFigureOut">
              <a:rPr lang="en-US" smtClean="0"/>
              <a:pPr/>
              <a:t>1/3/16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DC794CD-81CD-44CF-A725-AB323EB806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7E63C85-0A9E-48C9-BE1C-DE0AC00A33AB}" type="datetimeFigureOut">
              <a:rPr lang="en-US" smtClean="0"/>
              <a:pPr/>
              <a:t>1/3/16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DC794CD-81CD-44CF-A725-AB323EB8069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 Id="rId3"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Farm to Family Process</a:t>
            </a:r>
            <a:endParaRPr lang="en-US" dirty="0"/>
          </a:p>
        </p:txBody>
      </p:sp>
      <p:sp>
        <p:nvSpPr>
          <p:cNvPr id="5" name="Subtitle 4"/>
          <p:cNvSpPr>
            <a:spLocks noGrp="1"/>
          </p:cNvSpPr>
          <p:nvPr>
            <p:ph type="subTitle" idx="1"/>
          </p:nvPr>
        </p:nvSpPr>
        <p:spPr/>
        <p:txBody>
          <a:bodyPr/>
          <a:lstStyle/>
          <a:p>
            <a:r>
              <a:rPr lang="en-US" dirty="0" smtClean="0"/>
              <a:t>Discuss – What do you remember from Intro to Ag? What is Farm to Fork?</a:t>
            </a:r>
          </a:p>
          <a:p>
            <a:r>
              <a:rPr lang="en-US" dirty="0" smtClean="0"/>
              <a:t>Why is it important? </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609600"/>
            <a:ext cx="7772400" cy="2362200"/>
          </a:xfrm>
        </p:spPr>
        <p:txBody>
          <a:bodyPr/>
          <a:lstStyle/>
          <a:p>
            <a:r>
              <a:rPr lang="en-US" sz="6000" b="1" u="sng">
                <a:effectLst>
                  <a:outerShdw blurRad="38100" dist="38100" dir="2700000" algn="tl">
                    <a:srgbClr val="FFFFFF"/>
                  </a:outerShdw>
                </a:effectLst>
                <a:latin typeface="Tempus Sans ITC" pitchFamily="82" charset="0"/>
              </a:rPr>
              <a:t>WHERE DOES THE TRUCKER FIT IN?</a:t>
            </a:r>
          </a:p>
        </p:txBody>
      </p:sp>
      <p:sp>
        <p:nvSpPr>
          <p:cNvPr id="22531" name="Rectangle 3"/>
          <p:cNvSpPr>
            <a:spLocks noGrp="1" noChangeArrowheads="1"/>
          </p:cNvSpPr>
          <p:nvPr>
            <p:ph idx="1"/>
          </p:nvPr>
        </p:nvSpPr>
        <p:spPr>
          <a:xfrm>
            <a:off x="457200" y="3108325"/>
            <a:ext cx="8229600" cy="3017838"/>
          </a:xfrm>
        </p:spPr>
        <p:txBody>
          <a:bodyPr/>
          <a:lstStyle/>
          <a:p>
            <a:pPr algn="ctr">
              <a:buFontTx/>
              <a:buNone/>
            </a:pPr>
            <a:r>
              <a:rPr lang="en-US" sz="5400" dirty="0">
                <a:latin typeface="Tempus Sans ITC" pitchFamily="82" charset="0"/>
              </a:rPr>
              <a:t>There is a need for the trucker/transporter in every step!</a:t>
            </a:r>
          </a:p>
        </p:txBody>
      </p:sp>
      <p:pic>
        <p:nvPicPr>
          <p:cNvPr id="22532" name="Picture 4" descr="in00561_"/>
          <p:cNvPicPr>
            <a:picLocks noChangeAspect="1" noChangeArrowheads="1"/>
          </p:cNvPicPr>
          <p:nvPr/>
        </p:nvPicPr>
        <p:blipFill>
          <a:blip r:embed="rId2" cstate="print"/>
          <a:srcRect/>
          <a:stretch>
            <a:fillRect/>
          </a:stretch>
        </p:blipFill>
        <p:spPr bwMode="auto">
          <a:xfrm>
            <a:off x="7086600" y="5105400"/>
            <a:ext cx="1069975" cy="1333500"/>
          </a:xfrm>
          <a:prstGeom prst="rect">
            <a:avLst/>
          </a:prstGeom>
          <a:noFill/>
        </p:spPr>
      </p:pic>
      <p:pic>
        <p:nvPicPr>
          <p:cNvPr id="22533" name="Picture 5" descr="truck"/>
          <p:cNvPicPr>
            <a:picLocks noChangeAspect="1" noChangeArrowheads="1"/>
          </p:cNvPicPr>
          <p:nvPr/>
        </p:nvPicPr>
        <p:blipFill>
          <a:blip r:embed="rId3" cstate="print"/>
          <a:srcRect/>
          <a:stretch>
            <a:fillRect/>
          </a:stretch>
        </p:blipFill>
        <p:spPr bwMode="auto">
          <a:xfrm>
            <a:off x="304800" y="4648200"/>
            <a:ext cx="1177925" cy="1901825"/>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r>
              <a:rPr lang="en-US" dirty="0"/>
              <a:t>Four Parts of the Food Industry</a:t>
            </a:r>
          </a:p>
        </p:txBody>
      </p:sp>
      <p:sp>
        <p:nvSpPr>
          <p:cNvPr id="4099" name="Rectangle 3"/>
          <p:cNvSpPr>
            <a:spLocks noGrp="1" noChangeArrowheads="1"/>
          </p:cNvSpPr>
          <p:nvPr>
            <p:ph type="body" idx="1"/>
          </p:nvPr>
        </p:nvSpPr>
        <p:spPr/>
        <p:txBody>
          <a:bodyPr>
            <a:normAutofit fontScale="92500" lnSpcReduction="20000"/>
          </a:bodyPr>
          <a:lstStyle/>
          <a:p>
            <a:r>
              <a:rPr lang="en-US" sz="4400" dirty="0"/>
              <a:t>Production</a:t>
            </a:r>
          </a:p>
          <a:p>
            <a:r>
              <a:rPr lang="en-US" sz="4400" dirty="0"/>
              <a:t>Manufacturing</a:t>
            </a:r>
          </a:p>
          <a:p>
            <a:r>
              <a:rPr lang="en-US" sz="4400" dirty="0"/>
              <a:t>Distribution</a:t>
            </a:r>
          </a:p>
          <a:p>
            <a:r>
              <a:rPr lang="en-US" sz="4400" dirty="0" smtClean="0"/>
              <a:t>Marketing</a:t>
            </a:r>
          </a:p>
          <a:p>
            <a:endParaRPr lang="en-US" sz="4400" dirty="0"/>
          </a:p>
          <a:p>
            <a:pPr marL="64008" indent="0" algn="ctr">
              <a:buNone/>
            </a:pPr>
            <a:r>
              <a:rPr lang="en-US" sz="4400" dirty="0" smtClean="0"/>
              <a:t>*</a:t>
            </a:r>
            <a:r>
              <a:rPr lang="en-US" sz="4400" b="1" dirty="0" smtClean="0"/>
              <a:t>HUGE Career potential</a:t>
            </a:r>
          </a:p>
          <a:p>
            <a:pPr marL="64008" indent="0" algn="ctr">
              <a:buNone/>
            </a:pPr>
            <a:r>
              <a:rPr lang="en-US" sz="4400" b="1" dirty="0" smtClean="0"/>
              <a:t> in each!*</a:t>
            </a:r>
            <a:endParaRPr lang="en-US" sz="44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r>
              <a:rPr lang="en-US" dirty="0"/>
              <a:t>Major Food Product Lines</a:t>
            </a:r>
          </a:p>
        </p:txBody>
      </p:sp>
      <p:sp>
        <p:nvSpPr>
          <p:cNvPr id="5123" name="Rectangle 3"/>
          <p:cNvSpPr>
            <a:spLocks noGrp="1" noChangeArrowheads="1"/>
          </p:cNvSpPr>
          <p:nvPr>
            <p:ph type="body" idx="1"/>
          </p:nvPr>
        </p:nvSpPr>
        <p:spPr/>
        <p:txBody>
          <a:bodyPr>
            <a:normAutofit lnSpcReduction="10000"/>
          </a:bodyPr>
          <a:lstStyle/>
          <a:p>
            <a:r>
              <a:rPr lang="en-US" dirty="0"/>
              <a:t>Cereals and bakery products</a:t>
            </a:r>
          </a:p>
          <a:p>
            <a:r>
              <a:rPr lang="en-US" b="1" dirty="0"/>
              <a:t>Meats</a:t>
            </a:r>
            <a:r>
              <a:rPr lang="en-US" dirty="0"/>
              <a:t>, fish and poultry</a:t>
            </a:r>
          </a:p>
          <a:p>
            <a:r>
              <a:rPr lang="en-US" b="1" dirty="0"/>
              <a:t>Dairy products</a:t>
            </a:r>
          </a:p>
          <a:p>
            <a:r>
              <a:rPr lang="en-US" dirty="0"/>
              <a:t>Fruits and </a:t>
            </a:r>
            <a:r>
              <a:rPr lang="en-US" b="1" dirty="0"/>
              <a:t>vegetables</a:t>
            </a:r>
          </a:p>
          <a:p>
            <a:r>
              <a:rPr lang="en-US" dirty="0"/>
              <a:t>Sugars and other sweets</a:t>
            </a:r>
          </a:p>
          <a:p>
            <a:r>
              <a:rPr lang="en-US" dirty="0"/>
              <a:t>Fats and oils</a:t>
            </a:r>
          </a:p>
          <a:p>
            <a:r>
              <a:rPr lang="en-US" b="1" dirty="0" smtClean="0"/>
              <a:t>Beverages</a:t>
            </a:r>
          </a:p>
          <a:p>
            <a:endParaRPr lang="en-US" b="1" dirty="0"/>
          </a:p>
          <a:p>
            <a:pPr marL="64008" indent="0">
              <a:buNone/>
            </a:pPr>
            <a:r>
              <a:rPr lang="en-US" b="1" dirty="0" smtClean="0"/>
              <a:t>*bold = biggest in our area </a:t>
            </a:r>
            <a:endParaRPr lang="en-US" b="1" dirty="0"/>
          </a:p>
          <a:p>
            <a:pPr>
              <a:buFont typeface="Wingdings" pitchFamily="2" charset="2"/>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on Farm to Fork? </a:t>
            </a:r>
            <a:endParaRPr lang="en-US" dirty="0"/>
          </a:p>
        </p:txBody>
      </p:sp>
      <p:sp>
        <p:nvSpPr>
          <p:cNvPr id="3" name="Content Placeholder 2"/>
          <p:cNvSpPr>
            <a:spLocks noGrp="1"/>
          </p:cNvSpPr>
          <p:nvPr>
            <p:ph idx="1"/>
          </p:nvPr>
        </p:nvSpPr>
        <p:spPr/>
        <p:txBody>
          <a:bodyPr>
            <a:noAutofit/>
          </a:bodyPr>
          <a:lstStyle/>
          <a:p>
            <a:r>
              <a:rPr lang="en-US" sz="3600" dirty="0" smtClean="0"/>
              <a:t>Review </a:t>
            </a:r>
          </a:p>
          <a:p>
            <a:r>
              <a:rPr lang="en-US" sz="3600" dirty="0" smtClean="0"/>
              <a:t>You are about to start first lab – expectations:  </a:t>
            </a:r>
            <a:r>
              <a:rPr lang="en-US" sz="2000" dirty="0" smtClean="0"/>
              <a:t>(notes section below) </a:t>
            </a:r>
          </a:p>
          <a:p>
            <a:pPr lvl="1"/>
            <a:r>
              <a:rPr lang="en-US" sz="3200" dirty="0" smtClean="0"/>
              <a:t>Lab/Food Safety</a:t>
            </a:r>
          </a:p>
          <a:p>
            <a:pPr lvl="1"/>
            <a:r>
              <a:rPr lang="en-US" sz="3200" dirty="0" smtClean="0"/>
              <a:t>Equipment/Clean Up</a:t>
            </a:r>
          </a:p>
          <a:p>
            <a:pPr lvl="1"/>
            <a:r>
              <a:rPr lang="en-US" sz="3200" dirty="0" smtClean="0"/>
              <a:t>Lab Groups</a:t>
            </a:r>
          </a:p>
          <a:p>
            <a:pPr lvl="1"/>
            <a:r>
              <a:rPr lang="en-US" sz="3200" dirty="0" err="1"/>
              <a:t>i</a:t>
            </a:r>
            <a:r>
              <a:rPr lang="en-US" sz="3200" dirty="0" err="1" smtClean="0"/>
              <a:t>pad</a:t>
            </a:r>
            <a:r>
              <a:rPr lang="en-US" sz="3200" dirty="0" smtClean="0"/>
              <a:t> use/cell phone use</a:t>
            </a:r>
          </a:p>
          <a:p>
            <a:pPr lvl="1"/>
            <a:r>
              <a:rPr lang="en-US" sz="3200" dirty="0" smtClean="0"/>
              <a:t>Lab notebooks</a:t>
            </a:r>
          </a:p>
        </p:txBody>
      </p:sp>
    </p:spTree>
    <p:extLst>
      <p:ext uri="{BB962C8B-B14F-4D97-AF65-F5344CB8AC3E}">
        <p14:creationId xmlns:p14="http://schemas.microsoft.com/office/powerpoint/2010/main" val="3698767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28600"/>
            <a:ext cx="8229600" cy="646906"/>
          </a:xfrm>
        </p:spPr>
        <p:txBody>
          <a:bodyPr>
            <a:normAutofit fontScale="90000"/>
          </a:bodyPr>
          <a:lstStyle/>
          <a:p>
            <a:r>
              <a:rPr lang="en-US" sz="4000" dirty="0" smtClean="0"/>
              <a:t>APPLESAUCE Farm to Fork Lab </a:t>
            </a:r>
            <a:endParaRPr lang="en-US" sz="4000" dirty="0"/>
          </a:p>
        </p:txBody>
      </p:sp>
      <p:sp>
        <p:nvSpPr>
          <p:cNvPr id="24579" name="Rectangle 3"/>
          <p:cNvSpPr>
            <a:spLocks noGrp="1" noChangeArrowheads="1"/>
          </p:cNvSpPr>
          <p:nvPr>
            <p:ph idx="1"/>
          </p:nvPr>
        </p:nvSpPr>
        <p:spPr>
          <a:xfrm>
            <a:off x="228600" y="762000"/>
            <a:ext cx="8229600" cy="5943600"/>
          </a:xfrm>
        </p:spPr>
        <p:txBody>
          <a:bodyPr>
            <a:normAutofit fontScale="85000" lnSpcReduction="10000"/>
          </a:bodyPr>
          <a:lstStyle/>
          <a:p>
            <a:pPr>
              <a:buFontTx/>
              <a:buNone/>
            </a:pPr>
            <a:r>
              <a:rPr lang="en-US" u="sng" dirty="0" smtClean="0"/>
              <a:t>Work with group; record </a:t>
            </a:r>
            <a:r>
              <a:rPr lang="en-US" u="sng" dirty="0" err="1" smtClean="0"/>
              <a:t>indiv</a:t>
            </a:r>
            <a:r>
              <a:rPr lang="en-US" u="sng" dirty="0" smtClean="0"/>
              <a:t>. in </a:t>
            </a:r>
            <a:r>
              <a:rPr lang="en-US" b="1" u="sng" dirty="0" smtClean="0"/>
              <a:t>lab notebook</a:t>
            </a:r>
            <a:r>
              <a:rPr lang="en-US" u="sng" dirty="0" smtClean="0"/>
              <a:t>: </a:t>
            </a:r>
          </a:p>
          <a:p>
            <a:pPr marL="578358" indent="-514350">
              <a:buFontTx/>
              <a:buAutoNum type="arabicPeriod"/>
            </a:pPr>
            <a:r>
              <a:rPr lang="en-US" dirty="0" smtClean="0"/>
              <a:t>Draw the process of applesauce from farm to fork with detail </a:t>
            </a:r>
          </a:p>
          <a:p>
            <a:pPr marL="578358" indent="-514350">
              <a:buFontTx/>
              <a:buAutoNum type="arabicPeriod"/>
            </a:pPr>
            <a:r>
              <a:rPr lang="en-US" dirty="0" smtClean="0"/>
              <a:t>Watch applesauce video with groups via 1 </a:t>
            </a:r>
            <a:r>
              <a:rPr lang="en-US" dirty="0" err="1" smtClean="0"/>
              <a:t>ipad</a:t>
            </a:r>
            <a:r>
              <a:rPr lang="en-US" dirty="0" smtClean="0"/>
              <a:t>; record </a:t>
            </a:r>
            <a:r>
              <a:rPr lang="en-US" b="1" u="sng" dirty="0" smtClean="0"/>
              <a:t>detailed</a:t>
            </a:r>
            <a:r>
              <a:rPr lang="en-US" dirty="0" smtClean="0"/>
              <a:t> </a:t>
            </a:r>
            <a:r>
              <a:rPr lang="en-US" b="1" u="sng" dirty="0" smtClean="0"/>
              <a:t>procedure</a:t>
            </a:r>
          </a:p>
          <a:p>
            <a:pPr marL="578358" indent="-514350">
              <a:buFontTx/>
              <a:buAutoNum type="arabicPeriod"/>
            </a:pPr>
            <a:r>
              <a:rPr lang="en-US" dirty="0" smtClean="0"/>
              <a:t>Check one notebook from your group with Mrs. Propson </a:t>
            </a:r>
          </a:p>
          <a:p>
            <a:pPr marL="578358" indent="-514350">
              <a:buFontTx/>
              <a:buAutoNum type="arabicPeriod"/>
            </a:pPr>
            <a:r>
              <a:rPr lang="en-US" dirty="0" smtClean="0"/>
              <a:t>Write lab questions (next slide) in notebook. </a:t>
            </a:r>
          </a:p>
          <a:p>
            <a:pPr marL="578358" indent="-514350">
              <a:buFontTx/>
              <a:buAutoNum type="arabicPeriod"/>
            </a:pPr>
            <a:r>
              <a:rPr lang="en-US" dirty="0" smtClean="0"/>
              <a:t>Begin making applesauce with group and answer lab questions in lab notebook while applesauce cooks.  </a:t>
            </a:r>
            <a:r>
              <a:rPr lang="en-US" b="1" dirty="0" smtClean="0"/>
              <a:t>(DUE TOMORROW) </a:t>
            </a:r>
          </a:p>
          <a:p>
            <a:pPr marL="578358" indent="-514350">
              <a:buFontTx/>
              <a:buAutoNum type="arabicPeriod"/>
            </a:pPr>
            <a:r>
              <a:rPr lang="en-US" dirty="0" smtClean="0"/>
              <a:t>Allow applesauce to cool to enhance flavor, add cinnamon if desired, clean workspace during this time then enjoy applesauce. </a:t>
            </a:r>
            <a:endParaRPr lang="en-US" dirty="0" smtClean="0"/>
          </a:p>
          <a:p>
            <a:pPr marL="578358" indent="-514350">
              <a:buFontTx/>
              <a:buAutoNum type="arabicPeriod"/>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28600"/>
            <a:ext cx="8229600" cy="646906"/>
          </a:xfrm>
        </p:spPr>
        <p:txBody>
          <a:bodyPr>
            <a:normAutofit fontScale="90000"/>
          </a:bodyPr>
          <a:lstStyle/>
          <a:p>
            <a:r>
              <a:rPr lang="en-US" sz="4000" dirty="0" smtClean="0"/>
              <a:t>APPLESAUCE Lab Questions</a:t>
            </a:r>
            <a:endParaRPr lang="en-US" sz="4000" dirty="0"/>
          </a:p>
        </p:txBody>
      </p:sp>
      <p:sp>
        <p:nvSpPr>
          <p:cNvPr id="24579" name="Rectangle 3"/>
          <p:cNvSpPr>
            <a:spLocks noGrp="1" noChangeArrowheads="1"/>
          </p:cNvSpPr>
          <p:nvPr>
            <p:ph idx="1"/>
          </p:nvPr>
        </p:nvSpPr>
        <p:spPr>
          <a:xfrm>
            <a:off x="304800" y="838200"/>
            <a:ext cx="8229600" cy="5410200"/>
          </a:xfrm>
        </p:spPr>
        <p:txBody>
          <a:bodyPr>
            <a:noAutofit/>
          </a:bodyPr>
          <a:lstStyle/>
          <a:p>
            <a:pPr>
              <a:buFontTx/>
              <a:buNone/>
            </a:pPr>
            <a:r>
              <a:rPr lang="en-US" sz="2200" u="sng" dirty="0" smtClean="0"/>
              <a:t>Work with group; record </a:t>
            </a:r>
            <a:r>
              <a:rPr lang="en-US" sz="2200" u="sng" dirty="0" err="1" smtClean="0"/>
              <a:t>indiv</a:t>
            </a:r>
            <a:r>
              <a:rPr lang="en-US" sz="2200" u="sng" dirty="0" smtClean="0"/>
              <a:t>. in </a:t>
            </a:r>
            <a:r>
              <a:rPr lang="en-US" sz="2200" b="1" u="sng" dirty="0" smtClean="0"/>
              <a:t>lab notebook</a:t>
            </a:r>
            <a:r>
              <a:rPr lang="en-US" sz="2200" u="sng" dirty="0" smtClean="0"/>
              <a:t>: </a:t>
            </a:r>
          </a:p>
          <a:p>
            <a:pPr marL="578358" indent="-514350">
              <a:buFontTx/>
              <a:buAutoNum type="arabicPeriod"/>
            </a:pPr>
            <a:r>
              <a:rPr lang="en-US" sz="2200" dirty="0" smtClean="0"/>
              <a:t>In life networking is important – find three things your group members all have in common and list. </a:t>
            </a:r>
          </a:p>
          <a:p>
            <a:pPr marL="578358" indent="-514350">
              <a:buFontTx/>
              <a:buAutoNum type="arabicPeriod"/>
            </a:pPr>
            <a:r>
              <a:rPr lang="en-US" sz="2200" dirty="0"/>
              <a:t>Applesauce is a value added product.  Hypothesize what “value added product” means and why</a:t>
            </a:r>
            <a:r>
              <a:rPr lang="en-US" sz="2200" dirty="0"/>
              <a:t> </a:t>
            </a:r>
            <a:endParaRPr lang="en-US" sz="2200" dirty="0" smtClean="0"/>
          </a:p>
          <a:p>
            <a:pPr marL="578358" indent="-514350">
              <a:buFontTx/>
              <a:buAutoNum type="arabicPeriod"/>
            </a:pPr>
            <a:r>
              <a:rPr lang="en-US" sz="2200" dirty="0"/>
              <a:t>Our apple sauce had cinnamon </a:t>
            </a:r>
            <a:r>
              <a:rPr lang="en-US" sz="2200" dirty="0" smtClean="0"/>
              <a:t>to </a:t>
            </a:r>
            <a:r>
              <a:rPr lang="en-US" sz="2200" dirty="0"/>
              <a:t>add flavoring.  </a:t>
            </a:r>
            <a:r>
              <a:rPr lang="en-US" sz="2200" dirty="0" smtClean="0"/>
              <a:t>Record 5+ other </a:t>
            </a:r>
            <a:r>
              <a:rPr lang="en-US" sz="2200" dirty="0"/>
              <a:t>ingredients we could add to change the flavor of the apple sauce for the BETTER! </a:t>
            </a:r>
            <a:endParaRPr lang="en-US" sz="2200" dirty="0" smtClean="0"/>
          </a:p>
          <a:p>
            <a:pPr marL="578358" indent="-514350">
              <a:buFontTx/>
              <a:buAutoNum type="arabicPeriod"/>
            </a:pPr>
            <a:r>
              <a:rPr lang="en-US" sz="2200" dirty="0"/>
              <a:t>In America many children think food comes from the grocery store.  With your group brainstorm a way to </a:t>
            </a:r>
            <a:r>
              <a:rPr lang="en-US" sz="2200" b="1" u="sng" dirty="0"/>
              <a:t>teach</a:t>
            </a:r>
            <a:r>
              <a:rPr lang="en-US" sz="2200" dirty="0"/>
              <a:t> younger children about farm to fork.  </a:t>
            </a:r>
            <a:r>
              <a:rPr lang="en-US" sz="2200" dirty="0" smtClean="0"/>
              <a:t>Write out a </a:t>
            </a:r>
            <a:r>
              <a:rPr lang="en-US" sz="2200" b="1" dirty="0" smtClean="0"/>
              <a:t>PLAN OF ACTION </a:t>
            </a:r>
            <a:r>
              <a:rPr lang="en-US" sz="2200" dirty="0" smtClean="0"/>
              <a:t>(</a:t>
            </a:r>
            <a:r>
              <a:rPr lang="en-US" sz="2200" dirty="0" err="1" smtClean="0"/>
              <a:t>ie</a:t>
            </a:r>
            <a:r>
              <a:rPr lang="en-US" sz="2200" dirty="0" smtClean="0"/>
              <a:t> show/explain </a:t>
            </a:r>
            <a:r>
              <a:rPr lang="en-US" sz="2200" dirty="0"/>
              <a:t>the coloring sheet you drew to give to kids, the rap you created that you could </a:t>
            </a:r>
            <a:r>
              <a:rPr lang="en-US" sz="2200" dirty="0" smtClean="0"/>
              <a:t>sing, </a:t>
            </a:r>
            <a:r>
              <a:rPr lang="en-US" sz="2200" dirty="0"/>
              <a:t>the puppet show </a:t>
            </a:r>
            <a:r>
              <a:rPr lang="en-US" sz="2200" dirty="0" smtClean="0"/>
              <a:t>script, etc. )</a:t>
            </a:r>
          </a:p>
          <a:p>
            <a:pPr marL="578358" indent="-514350">
              <a:buFontTx/>
              <a:buAutoNum type="arabicPeriod"/>
            </a:pPr>
            <a:r>
              <a:rPr lang="en-US" sz="2200" dirty="0" smtClean="0"/>
              <a:t>Reflect upon how your applesauce compares to store bought applesauce/others you have tried. </a:t>
            </a:r>
            <a:endParaRPr lang="en-US" sz="2200" dirty="0"/>
          </a:p>
        </p:txBody>
      </p:sp>
    </p:spTree>
    <p:extLst>
      <p:ext uri="{BB962C8B-B14F-4D97-AF65-F5344CB8AC3E}">
        <p14:creationId xmlns:p14="http://schemas.microsoft.com/office/powerpoint/2010/main" val="18342699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304800"/>
            <a:ext cx="8382000" cy="1143000"/>
          </a:xfrm>
        </p:spPr>
        <p:txBody>
          <a:bodyPr>
            <a:normAutofit/>
          </a:bodyPr>
          <a:lstStyle/>
          <a:p>
            <a:r>
              <a:rPr lang="en-US" sz="3600" b="1" i="1" u="sng" dirty="0" smtClean="0"/>
              <a:t>Review – what order do these go in? </a:t>
            </a:r>
            <a:endParaRPr lang="en-US" sz="3600" b="1" i="1" u="sng" dirty="0"/>
          </a:p>
        </p:txBody>
      </p:sp>
      <p:sp>
        <p:nvSpPr>
          <p:cNvPr id="7171" name="Rectangle 3"/>
          <p:cNvSpPr>
            <a:spLocks noGrp="1" noChangeArrowheads="1"/>
          </p:cNvSpPr>
          <p:nvPr>
            <p:ph sz="half" idx="1"/>
          </p:nvPr>
        </p:nvSpPr>
        <p:spPr>
          <a:xfrm>
            <a:off x="381000" y="1600200"/>
            <a:ext cx="4114800" cy="4495800"/>
          </a:xfrm>
        </p:spPr>
        <p:txBody>
          <a:bodyPr/>
          <a:lstStyle/>
          <a:p>
            <a:r>
              <a:rPr lang="en-US" sz="4000" dirty="0"/>
              <a:t>PACKER</a:t>
            </a:r>
          </a:p>
          <a:p>
            <a:r>
              <a:rPr lang="en-US" sz="4000" dirty="0"/>
              <a:t>DISTRIBUTOR</a:t>
            </a:r>
          </a:p>
          <a:p>
            <a:r>
              <a:rPr lang="en-US" sz="4000" dirty="0"/>
              <a:t>CONSUMER</a:t>
            </a:r>
          </a:p>
          <a:p>
            <a:r>
              <a:rPr lang="en-US" sz="4000" dirty="0"/>
              <a:t>WHOLESALER</a:t>
            </a:r>
          </a:p>
          <a:p>
            <a:r>
              <a:rPr lang="en-US" sz="4000" dirty="0"/>
              <a:t>TRUCKER</a:t>
            </a:r>
          </a:p>
        </p:txBody>
      </p:sp>
      <p:sp>
        <p:nvSpPr>
          <p:cNvPr id="7172" name="Rectangle 4"/>
          <p:cNvSpPr>
            <a:spLocks noGrp="1" noChangeArrowheads="1"/>
          </p:cNvSpPr>
          <p:nvPr>
            <p:ph sz="half" idx="2"/>
          </p:nvPr>
        </p:nvSpPr>
        <p:spPr>
          <a:xfrm>
            <a:off x="4648200" y="1676400"/>
            <a:ext cx="3962400" cy="4419600"/>
          </a:xfrm>
        </p:spPr>
        <p:txBody>
          <a:bodyPr/>
          <a:lstStyle/>
          <a:p>
            <a:r>
              <a:rPr lang="en-US" sz="4000"/>
              <a:t>HARVESTER</a:t>
            </a:r>
          </a:p>
          <a:p>
            <a:r>
              <a:rPr lang="en-US" sz="4000"/>
              <a:t>PROCESSOR</a:t>
            </a:r>
          </a:p>
          <a:p>
            <a:r>
              <a:rPr lang="en-US" sz="4000"/>
              <a:t>PRODUCER</a:t>
            </a:r>
          </a:p>
          <a:p>
            <a:r>
              <a:rPr lang="en-US" sz="4000"/>
              <a:t>GRADER</a:t>
            </a:r>
          </a:p>
          <a:p>
            <a:r>
              <a:rPr lang="en-US" sz="4000"/>
              <a:t>RETAILER</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4914106"/>
          </a:xfrm>
        </p:spPr>
        <p:txBody>
          <a:bodyPr>
            <a:normAutofit/>
          </a:bodyPr>
          <a:lstStyle/>
          <a:p>
            <a:r>
              <a:rPr lang="en-US" sz="5400" dirty="0" smtClean="0"/>
              <a:t>Take notes in your </a:t>
            </a:r>
            <a:r>
              <a:rPr lang="en-US" sz="5400" b="1" u="sng" dirty="0" smtClean="0"/>
              <a:t>NOTES</a:t>
            </a:r>
            <a:r>
              <a:rPr lang="en-US" sz="5400" dirty="0" smtClean="0"/>
              <a:t> notebook regarding farm to fork</a:t>
            </a:r>
            <a:endParaRPr lang="en-US" sz="5400" dirty="0"/>
          </a:p>
        </p:txBody>
      </p:sp>
    </p:spTree>
    <p:extLst>
      <p:ext uri="{BB962C8B-B14F-4D97-AF65-F5344CB8AC3E}">
        <p14:creationId xmlns:p14="http://schemas.microsoft.com/office/powerpoint/2010/main" val="3471170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772400" cy="1143000"/>
          </a:xfrm>
        </p:spPr>
        <p:txBody>
          <a:bodyPr/>
          <a:lstStyle/>
          <a:p>
            <a:r>
              <a:rPr lang="en-US" b="1" dirty="0" smtClean="0"/>
              <a:t>1. </a:t>
            </a:r>
            <a:r>
              <a:rPr lang="en-US" sz="5400" b="1" dirty="0" smtClean="0"/>
              <a:t>Producer – “FARM” </a:t>
            </a:r>
            <a:endParaRPr lang="en-US" b="1" dirty="0"/>
          </a:p>
        </p:txBody>
      </p:sp>
      <p:pic>
        <p:nvPicPr>
          <p:cNvPr id="8197" name="Picture 5" descr="Farmer"/>
          <p:cNvPicPr>
            <a:picLocks noChangeAspect="1" noChangeArrowheads="1"/>
          </p:cNvPicPr>
          <p:nvPr/>
        </p:nvPicPr>
        <p:blipFill>
          <a:blip r:embed="rId2" cstate="print"/>
          <a:srcRect/>
          <a:stretch>
            <a:fillRect/>
          </a:stretch>
        </p:blipFill>
        <p:spPr bwMode="auto">
          <a:xfrm>
            <a:off x="5334000" y="1600200"/>
            <a:ext cx="3630283" cy="3657600"/>
          </a:xfrm>
          <a:prstGeom prst="rect">
            <a:avLst/>
          </a:prstGeom>
          <a:noFill/>
        </p:spPr>
      </p:pic>
      <p:sp>
        <p:nvSpPr>
          <p:cNvPr id="6" name="Rectangle 3"/>
          <p:cNvSpPr txBox="1">
            <a:spLocks noChangeArrowheads="1"/>
          </p:cNvSpPr>
          <p:nvPr/>
        </p:nvSpPr>
        <p:spPr>
          <a:xfrm>
            <a:off x="228600" y="1600200"/>
            <a:ext cx="4724400" cy="4136992"/>
          </a:xfrm>
          <a:prstGeom prst="rect">
            <a:avLst/>
          </a:prstGeom>
        </p:spPr>
        <p:txBody>
          <a:bodyPr vert="horz" anchor="t">
            <a:normAutofit fontScale="70000" lnSpcReduction="20000"/>
          </a:bodyPr>
          <a:lstStyle>
            <a:lvl1pPr marL="448056" indent="-384048" algn="l" rtl="0" eaLnBrk="1" latinLnBrk="0" hangingPunct="1">
              <a:spcBef>
                <a:spcPct val="20000"/>
              </a:spcBef>
              <a:buClr>
                <a:schemeClr val="accent1"/>
              </a:buClr>
              <a:buSzPct val="80000"/>
              <a:buFont typeface="Wingdings 2"/>
              <a:buChar char=""/>
              <a:defRPr kumimoji="0" sz="26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4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18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lgn="ctr">
              <a:lnSpc>
                <a:spcPct val="90000"/>
              </a:lnSpc>
              <a:buFontTx/>
              <a:buNone/>
            </a:pPr>
            <a:r>
              <a:rPr lang="en-US" sz="7200" b="1" dirty="0" smtClean="0">
                <a:effectLst>
                  <a:outerShdw blurRad="38100" dist="38100" dir="2700000" algn="tl">
                    <a:srgbClr val="336699"/>
                  </a:outerShdw>
                </a:effectLst>
                <a:latin typeface="Tempus Sans ITC" pitchFamily="82" charset="0"/>
              </a:rPr>
              <a:t>Grows the crop commodities and determines readiness for harvest</a:t>
            </a:r>
            <a:endParaRPr lang="en-US" sz="7200" b="1" dirty="0">
              <a:effectLst>
                <a:outerShdw blurRad="38100" dist="38100" dir="2700000" algn="tl">
                  <a:srgbClr val="336699"/>
                </a:outerShdw>
              </a:effectLst>
              <a:latin typeface="Tempus Sans ITC" pitchFamily="82"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772400" cy="1143000"/>
          </a:xfrm>
        </p:spPr>
        <p:txBody>
          <a:bodyPr>
            <a:normAutofit/>
          </a:bodyPr>
          <a:lstStyle/>
          <a:p>
            <a:r>
              <a:rPr lang="en-US" sz="5400" b="1" dirty="0" smtClean="0"/>
              <a:t>2. Harvester </a:t>
            </a:r>
            <a:endParaRPr lang="en-US" sz="5400" b="1" dirty="0"/>
          </a:p>
        </p:txBody>
      </p:sp>
      <p:sp>
        <p:nvSpPr>
          <p:cNvPr id="6" name="Rectangle 3"/>
          <p:cNvSpPr txBox="1">
            <a:spLocks noChangeArrowheads="1"/>
          </p:cNvSpPr>
          <p:nvPr/>
        </p:nvSpPr>
        <p:spPr>
          <a:xfrm>
            <a:off x="228600" y="1600200"/>
            <a:ext cx="4724400" cy="4136992"/>
          </a:xfrm>
          <a:prstGeom prst="rect">
            <a:avLst/>
          </a:prstGeom>
        </p:spPr>
        <p:txBody>
          <a:bodyPr vert="horz" anchor="t">
            <a:normAutofit fontScale="85000" lnSpcReduction="20000"/>
          </a:bodyPr>
          <a:lstStyle>
            <a:lvl1pPr marL="448056" indent="-384048" algn="l" rtl="0" eaLnBrk="1" latinLnBrk="0" hangingPunct="1">
              <a:spcBef>
                <a:spcPct val="20000"/>
              </a:spcBef>
              <a:buClr>
                <a:schemeClr val="accent1"/>
              </a:buClr>
              <a:buSzPct val="80000"/>
              <a:buFont typeface="Wingdings 2"/>
              <a:buChar char=""/>
              <a:defRPr kumimoji="0" sz="26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4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18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lgn="ctr">
              <a:lnSpc>
                <a:spcPct val="90000"/>
              </a:lnSpc>
              <a:buFontTx/>
              <a:buNone/>
            </a:pPr>
            <a:r>
              <a:rPr lang="en-US" sz="7200" b="1" dirty="0">
                <a:effectLst>
                  <a:outerShdw blurRad="38100" dist="38100" dir="2700000" algn="tl">
                    <a:srgbClr val="336699"/>
                  </a:outerShdw>
                </a:effectLst>
                <a:latin typeface="Tempus Sans ITC" pitchFamily="82" charset="0"/>
              </a:rPr>
              <a:t>Removes the edible </a:t>
            </a:r>
            <a:r>
              <a:rPr lang="en-US" sz="7200" b="1" dirty="0" smtClean="0">
                <a:effectLst>
                  <a:outerShdw blurRad="38100" dist="38100" dir="2700000" algn="tl">
                    <a:srgbClr val="336699"/>
                  </a:outerShdw>
                </a:effectLst>
                <a:latin typeface="Tempus Sans ITC" pitchFamily="82" charset="0"/>
              </a:rPr>
              <a:t>portion(s) </a:t>
            </a:r>
            <a:r>
              <a:rPr lang="en-US" sz="7200" b="1" dirty="0">
                <a:effectLst>
                  <a:outerShdw blurRad="38100" dist="38100" dir="2700000" algn="tl">
                    <a:srgbClr val="336699"/>
                  </a:outerShdw>
                </a:effectLst>
                <a:latin typeface="Tempus Sans ITC" pitchFamily="82" charset="0"/>
              </a:rPr>
              <a:t>from the field or animal</a:t>
            </a:r>
          </a:p>
        </p:txBody>
      </p:sp>
      <p:pic>
        <p:nvPicPr>
          <p:cNvPr id="5" name="Picture 5" descr="Apples"/>
          <p:cNvPicPr>
            <a:picLocks noChangeAspect="1" noChangeArrowheads="1"/>
          </p:cNvPicPr>
          <p:nvPr/>
        </p:nvPicPr>
        <p:blipFill>
          <a:blip r:embed="rId2" cstate="print"/>
          <a:srcRect/>
          <a:stretch>
            <a:fillRect/>
          </a:stretch>
        </p:blipFill>
        <p:spPr bwMode="auto">
          <a:xfrm>
            <a:off x="5638800" y="2133600"/>
            <a:ext cx="3025333" cy="2058988"/>
          </a:xfrm>
          <a:prstGeom prst="rect">
            <a:avLst/>
          </a:prstGeom>
          <a:noFill/>
        </p:spPr>
      </p:pic>
    </p:spTree>
    <p:extLst>
      <p:ext uri="{BB962C8B-B14F-4D97-AF65-F5344CB8AC3E}">
        <p14:creationId xmlns:p14="http://schemas.microsoft.com/office/powerpoint/2010/main" val="8994266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772400" cy="1143000"/>
          </a:xfrm>
        </p:spPr>
        <p:txBody>
          <a:bodyPr>
            <a:normAutofit fontScale="90000"/>
          </a:bodyPr>
          <a:lstStyle/>
          <a:p>
            <a:r>
              <a:rPr lang="en-US" sz="5400" b="1" dirty="0" smtClean="0"/>
              <a:t>3. Processor, Grader, Packer</a:t>
            </a:r>
            <a:endParaRPr lang="en-US" sz="5400" b="1" dirty="0"/>
          </a:p>
        </p:txBody>
      </p:sp>
      <p:sp>
        <p:nvSpPr>
          <p:cNvPr id="7" name="Rectangle 3"/>
          <p:cNvSpPr>
            <a:spLocks noGrp="1" noChangeArrowheads="1"/>
          </p:cNvSpPr>
          <p:nvPr>
            <p:ph idx="1"/>
          </p:nvPr>
        </p:nvSpPr>
        <p:spPr>
          <a:xfrm>
            <a:off x="381000" y="1600200"/>
            <a:ext cx="8229600" cy="4191000"/>
          </a:xfrm>
        </p:spPr>
        <p:txBody>
          <a:bodyPr>
            <a:noAutofit/>
          </a:bodyPr>
          <a:lstStyle/>
          <a:p>
            <a:pPr>
              <a:buFontTx/>
              <a:buNone/>
            </a:pPr>
            <a:r>
              <a:rPr lang="en-US" sz="3600" b="1" u="sng" dirty="0"/>
              <a:t>Processor:</a:t>
            </a:r>
            <a:r>
              <a:rPr lang="en-US" sz="3600" dirty="0"/>
              <a:t>  cleans, separates, handles and prepares the </a:t>
            </a:r>
            <a:r>
              <a:rPr lang="en-US" sz="3600" dirty="0" smtClean="0"/>
              <a:t>food</a:t>
            </a:r>
            <a:endParaRPr lang="en-US" sz="3600" dirty="0"/>
          </a:p>
          <a:p>
            <a:pPr>
              <a:buFontTx/>
              <a:buNone/>
            </a:pPr>
            <a:r>
              <a:rPr lang="en-US" sz="3600" b="1" u="sng" dirty="0"/>
              <a:t>Grader:</a:t>
            </a:r>
            <a:r>
              <a:rPr lang="en-US" sz="3600" dirty="0"/>
              <a:t>  Puts a mark on the food for </a:t>
            </a:r>
            <a:r>
              <a:rPr lang="en-US" sz="3600" dirty="0" smtClean="0"/>
              <a:t>quality</a:t>
            </a:r>
            <a:endParaRPr lang="en-US" sz="3600" dirty="0"/>
          </a:p>
          <a:p>
            <a:pPr>
              <a:buFontTx/>
              <a:buNone/>
            </a:pPr>
            <a:r>
              <a:rPr lang="en-US" sz="3600" b="1" u="sng" dirty="0"/>
              <a:t>Packer</a:t>
            </a:r>
            <a:r>
              <a:rPr lang="en-US" sz="3600" dirty="0"/>
              <a:t>:  puts in boxes, bins, crates, bags, </a:t>
            </a:r>
            <a:r>
              <a:rPr lang="en-US" sz="3600" dirty="0" err="1"/>
              <a:t>etc</a:t>
            </a:r>
            <a:r>
              <a:rPr lang="en-US" sz="3600" dirty="0"/>
              <a:t> for </a:t>
            </a:r>
            <a:r>
              <a:rPr lang="en-US" sz="3600" dirty="0" smtClean="0"/>
              <a:t>shipment</a:t>
            </a:r>
            <a:endParaRPr lang="en-US" sz="3600" dirty="0"/>
          </a:p>
          <a:p>
            <a:pPr algn="ctr">
              <a:buFontTx/>
              <a:buNone/>
            </a:pPr>
            <a:r>
              <a:rPr lang="en-US" sz="3600" b="1" dirty="0" smtClean="0"/>
              <a:t>*</a:t>
            </a:r>
            <a:r>
              <a:rPr lang="en-US" sz="3200" b="1" dirty="0" smtClean="0"/>
              <a:t>Often done at same location or even by same person in small scale </a:t>
            </a:r>
            <a:r>
              <a:rPr lang="en-US" sz="3200" b="1" dirty="0" err="1" smtClean="0"/>
              <a:t>ag</a:t>
            </a:r>
            <a:r>
              <a:rPr lang="en-US" sz="3200" b="1" dirty="0" smtClean="0"/>
              <a:t>*</a:t>
            </a:r>
            <a:endParaRPr lang="en-US" sz="3200" b="1" dirty="0"/>
          </a:p>
          <a:p>
            <a:pPr>
              <a:buFontTx/>
              <a:buNone/>
            </a:pPr>
            <a:endParaRPr lang="en-US" sz="3600" dirty="0"/>
          </a:p>
        </p:txBody>
      </p:sp>
    </p:spTree>
    <p:extLst>
      <p:ext uri="{BB962C8B-B14F-4D97-AF65-F5344CB8AC3E}">
        <p14:creationId xmlns:p14="http://schemas.microsoft.com/office/powerpoint/2010/main" val="24462414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772400" cy="1143000"/>
          </a:xfrm>
        </p:spPr>
        <p:txBody>
          <a:bodyPr>
            <a:normAutofit/>
          </a:bodyPr>
          <a:lstStyle/>
          <a:p>
            <a:r>
              <a:rPr lang="en-US" sz="5400" b="1" dirty="0" smtClean="0"/>
              <a:t>4. Distributor </a:t>
            </a:r>
            <a:endParaRPr lang="en-US" sz="5400" b="1" dirty="0"/>
          </a:p>
        </p:txBody>
      </p:sp>
      <p:sp>
        <p:nvSpPr>
          <p:cNvPr id="6" name="Rectangle 3"/>
          <p:cNvSpPr txBox="1">
            <a:spLocks noChangeArrowheads="1"/>
          </p:cNvSpPr>
          <p:nvPr/>
        </p:nvSpPr>
        <p:spPr>
          <a:xfrm>
            <a:off x="228600" y="1600200"/>
            <a:ext cx="4724400" cy="4136992"/>
          </a:xfrm>
          <a:prstGeom prst="rect">
            <a:avLst/>
          </a:prstGeom>
        </p:spPr>
        <p:txBody>
          <a:bodyPr vert="horz" anchor="t">
            <a:normAutofit fontScale="70000" lnSpcReduction="20000"/>
          </a:bodyPr>
          <a:lstStyle>
            <a:lvl1pPr marL="448056" indent="-384048" algn="l" rtl="0" eaLnBrk="1" latinLnBrk="0" hangingPunct="1">
              <a:spcBef>
                <a:spcPct val="20000"/>
              </a:spcBef>
              <a:buClr>
                <a:schemeClr val="accent1"/>
              </a:buClr>
              <a:buSzPct val="80000"/>
              <a:buFont typeface="Wingdings 2"/>
              <a:buChar char=""/>
              <a:defRPr kumimoji="0" sz="26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4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18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lgn="ctr">
              <a:lnSpc>
                <a:spcPct val="90000"/>
              </a:lnSpc>
              <a:buFontTx/>
              <a:buNone/>
            </a:pPr>
            <a:r>
              <a:rPr lang="en-US" sz="7200" dirty="0">
                <a:effectLst>
                  <a:outerShdw blurRad="38100" dist="38100" dir="2700000" algn="tl">
                    <a:srgbClr val="336699"/>
                  </a:outerShdw>
                </a:effectLst>
                <a:latin typeface="Tempus Sans ITC" pitchFamily="82" charset="0"/>
              </a:rPr>
              <a:t>Stores the food until requests are received  to transport to a different location</a:t>
            </a:r>
            <a:endParaRPr lang="en-US" sz="7200" b="1" dirty="0">
              <a:effectLst>
                <a:outerShdw blurRad="38100" dist="38100" dir="2700000" algn="tl">
                  <a:srgbClr val="336699"/>
                </a:outerShdw>
              </a:effectLst>
              <a:latin typeface="Tempus Sans ITC" pitchFamily="82" charset="0"/>
            </a:endParaRPr>
          </a:p>
        </p:txBody>
      </p:sp>
      <p:pic>
        <p:nvPicPr>
          <p:cNvPr id="7" name="Picture 4" descr="school2"/>
          <p:cNvPicPr>
            <a:picLocks noChangeAspect="1" noChangeArrowheads="1"/>
          </p:cNvPicPr>
          <p:nvPr/>
        </p:nvPicPr>
        <p:blipFill>
          <a:blip r:embed="rId2" cstate="print"/>
          <a:srcRect/>
          <a:stretch>
            <a:fillRect/>
          </a:stretch>
        </p:blipFill>
        <p:spPr bwMode="auto">
          <a:xfrm>
            <a:off x="5181600" y="2590800"/>
            <a:ext cx="3311985" cy="1608138"/>
          </a:xfrm>
          <a:prstGeom prst="rect">
            <a:avLst/>
          </a:prstGeom>
          <a:noFill/>
        </p:spPr>
      </p:pic>
    </p:spTree>
    <p:extLst>
      <p:ext uri="{BB962C8B-B14F-4D97-AF65-F5344CB8AC3E}">
        <p14:creationId xmlns:p14="http://schemas.microsoft.com/office/powerpoint/2010/main" val="36957463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772400" cy="1143000"/>
          </a:xfrm>
        </p:spPr>
        <p:txBody>
          <a:bodyPr>
            <a:normAutofit/>
          </a:bodyPr>
          <a:lstStyle/>
          <a:p>
            <a:r>
              <a:rPr lang="en-US" sz="5400" b="1" dirty="0" smtClean="0"/>
              <a:t>5. Wholesaler/ Retailer</a:t>
            </a:r>
            <a:endParaRPr lang="en-US" sz="5400" b="1" dirty="0"/>
          </a:p>
        </p:txBody>
      </p:sp>
      <p:sp>
        <p:nvSpPr>
          <p:cNvPr id="6" name="Rectangle 3"/>
          <p:cNvSpPr txBox="1">
            <a:spLocks noChangeArrowheads="1"/>
          </p:cNvSpPr>
          <p:nvPr/>
        </p:nvSpPr>
        <p:spPr>
          <a:xfrm>
            <a:off x="228600" y="1600200"/>
            <a:ext cx="8610600" cy="4136992"/>
          </a:xfrm>
          <a:prstGeom prst="rect">
            <a:avLst/>
          </a:prstGeom>
        </p:spPr>
        <p:txBody>
          <a:bodyPr vert="horz" anchor="t">
            <a:normAutofit fontScale="70000" lnSpcReduction="20000"/>
          </a:bodyPr>
          <a:lstStyle>
            <a:lvl1pPr marL="448056" indent="-384048" algn="l" rtl="0" eaLnBrk="1" latinLnBrk="0" hangingPunct="1">
              <a:spcBef>
                <a:spcPct val="20000"/>
              </a:spcBef>
              <a:buClr>
                <a:schemeClr val="accent1"/>
              </a:buClr>
              <a:buSzPct val="80000"/>
              <a:buFont typeface="Wingdings 2"/>
              <a:buChar char=""/>
              <a:defRPr kumimoji="0" sz="26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4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18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lgn="ctr">
              <a:lnSpc>
                <a:spcPct val="90000"/>
              </a:lnSpc>
              <a:buFontTx/>
              <a:buChar char="-"/>
            </a:pPr>
            <a:r>
              <a:rPr lang="en-US" sz="7200" b="1" dirty="0" smtClean="0">
                <a:latin typeface="Tempus Sans ITC" pitchFamily="82" charset="0"/>
              </a:rPr>
              <a:t>Wholesaler: </a:t>
            </a:r>
            <a:r>
              <a:rPr lang="en-US" sz="7200" dirty="0" smtClean="0">
                <a:latin typeface="Tempus Sans ITC" pitchFamily="82" charset="0"/>
              </a:rPr>
              <a:t>Sells </a:t>
            </a:r>
            <a:r>
              <a:rPr lang="en-US" sz="7200" dirty="0">
                <a:latin typeface="Tempus Sans ITC" pitchFamily="82" charset="0"/>
              </a:rPr>
              <a:t>to retailer in large quantities (bulk</a:t>
            </a:r>
            <a:r>
              <a:rPr lang="en-US" sz="7200" dirty="0" smtClean="0">
                <a:latin typeface="Tempus Sans ITC" pitchFamily="82" charset="0"/>
              </a:rPr>
              <a:t>)</a:t>
            </a:r>
          </a:p>
          <a:p>
            <a:pPr algn="ctr">
              <a:lnSpc>
                <a:spcPct val="90000"/>
              </a:lnSpc>
              <a:buFontTx/>
              <a:buChar char="-"/>
            </a:pPr>
            <a:endParaRPr lang="en-US" sz="7200" dirty="0" smtClean="0">
              <a:latin typeface="Tempus Sans ITC" pitchFamily="82" charset="0"/>
            </a:endParaRPr>
          </a:p>
          <a:p>
            <a:pPr algn="ctr">
              <a:lnSpc>
                <a:spcPct val="90000"/>
              </a:lnSpc>
              <a:buFontTx/>
              <a:buChar char="-"/>
            </a:pPr>
            <a:r>
              <a:rPr lang="en-US" sz="7200" b="1" dirty="0" smtClean="0">
                <a:effectLst>
                  <a:outerShdw blurRad="38100" dist="38100" dir="2700000" algn="tl">
                    <a:srgbClr val="336699"/>
                  </a:outerShdw>
                </a:effectLst>
                <a:latin typeface="Tempus Sans ITC" pitchFamily="82" charset="0"/>
              </a:rPr>
              <a:t>Retailer: </a:t>
            </a:r>
            <a:r>
              <a:rPr lang="en-US" sz="7200" dirty="0">
                <a:latin typeface="Tempus Sans ITC" pitchFamily="82" charset="0"/>
              </a:rPr>
              <a:t>Sells directly to the consumer.  Examples would include grocery stores and restaurants</a:t>
            </a:r>
            <a:endParaRPr lang="en-US" sz="7200" b="1" dirty="0">
              <a:effectLst>
                <a:outerShdw blurRad="38100" dist="38100" dir="2700000" algn="tl">
                  <a:srgbClr val="336699"/>
                </a:outerShdw>
              </a:effectLst>
              <a:latin typeface="Tempus Sans ITC" pitchFamily="82" charset="0"/>
            </a:endParaRPr>
          </a:p>
        </p:txBody>
      </p:sp>
    </p:spTree>
    <p:extLst>
      <p:ext uri="{BB962C8B-B14F-4D97-AF65-F5344CB8AC3E}">
        <p14:creationId xmlns:p14="http://schemas.microsoft.com/office/powerpoint/2010/main" val="22254147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772400" cy="1143000"/>
          </a:xfrm>
        </p:spPr>
        <p:txBody>
          <a:bodyPr>
            <a:normAutofit/>
          </a:bodyPr>
          <a:lstStyle/>
          <a:p>
            <a:r>
              <a:rPr lang="en-US" sz="5400" b="1" dirty="0"/>
              <a:t>6</a:t>
            </a:r>
            <a:r>
              <a:rPr lang="en-US" sz="5400" b="1" dirty="0" smtClean="0"/>
              <a:t>. </a:t>
            </a:r>
            <a:r>
              <a:rPr lang="en-US" sz="5400" b="1" dirty="0" smtClean="0"/>
              <a:t>Consumer – “Fork” </a:t>
            </a:r>
            <a:endParaRPr lang="en-US" sz="5400" b="1" dirty="0"/>
          </a:p>
        </p:txBody>
      </p:sp>
      <p:sp>
        <p:nvSpPr>
          <p:cNvPr id="6" name="Rectangle 3"/>
          <p:cNvSpPr txBox="1">
            <a:spLocks noChangeArrowheads="1"/>
          </p:cNvSpPr>
          <p:nvPr/>
        </p:nvSpPr>
        <p:spPr>
          <a:xfrm>
            <a:off x="228600" y="1600200"/>
            <a:ext cx="8610600" cy="4136992"/>
          </a:xfrm>
          <a:prstGeom prst="rect">
            <a:avLst/>
          </a:prstGeom>
        </p:spPr>
        <p:txBody>
          <a:bodyPr vert="horz" anchor="t">
            <a:normAutofit/>
          </a:bodyPr>
          <a:lstStyle>
            <a:lvl1pPr marL="448056" indent="-384048" algn="l" rtl="0" eaLnBrk="1" latinLnBrk="0" hangingPunct="1">
              <a:spcBef>
                <a:spcPct val="20000"/>
              </a:spcBef>
              <a:buClr>
                <a:schemeClr val="accent1"/>
              </a:buClr>
              <a:buSzPct val="80000"/>
              <a:buFont typeface="Wingdings 2"/>
              <a:buChar char=""/>
              <a:defRPr kumimoji="0" sz="26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4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18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lgn="ctr">
              <a:lnSpc>
                <a:spcPct val="90000"/>
              </a:lnSpc>
              <a:buFontTx/>
              <a:buChar char="-"/>
            </a:pPr>
            <a:r>
              <a:rPr lang="en-US" sz="7200" b="1" dirty="0" smtClean="0">
                <a:latin typeface="Tempus Sans ITC" pitchFamily="82" charset="0"/>
              </a:rPr>
              <a:t>Person/people purchasing and/or consuming product</a:t>
            </a:r>
            <a:endParaRPr lang="en-US" sz="7200" b="1" dirty="0">
              <a:effectLst>
                <a:outerShdw blurRad="38100" dist="38100" dir="2700000" algn="tl">
                  <a:srgbClr val="336699"/>
                </a:outerShdw>
              </a:effectLst>
              <a:latin typeface="Tempus Sans ITC" pitchFamily="82" charset="0"/>
            </a:endParaRPr>
          </a:p>
        </p:txBody>
      </p:sp>
    </p:spTree>
    <p:extLst>
      <p:ext uri="{BB962C8B-B14F-4D97-AF65-F5344CB8AC3E}">
        <p14:creationId xmlns:p14="http://schemas.microsoft.com/office/powerpoint/2010/main" val="1158499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Verve</Template>
  <TotalTime>94</TotalTime>
  <Words>897</Words>
  <Application>Microsoft Macintosh PowerPoint</Application>
  <PresentationFormat>On-screen Show (4:3)</PresentationFormat>
  <Paragraphs>85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Verve</vt:lpstr>
      <vt:lpstr>Farm to Family Process</vt:lpstr>
      <vt:lpstr>Review – what order do these go in? </vt:lpstr>
      <vt:lpstr>Take notes in your NOTES notebook regarding farm to fork</vt:lpstr>
      <vt:lpstr>1. Producer – “FARM” </vt:lpstr>
      <vt:lpstr>2. Harvester </vt:lpstr>
      <vt:lpstr>3. Processor, Grader, Packer</vt:lpstr>
      <vt:lpstr>4. Distributor </vt:lpstr>
      <vt:lpstr>5. Wholesaler/ Retailer</vt:lpstr>
      <vt:lpstr>6. Consumer – “Fork” </vt:lpstr>
      <vt:lpstr>WHERE DOES THE TRUCKER FIT IN?</vt:lpstr>
      <vt:lpstr>Four Parts of the Food Industry</vt:lpstr>
      <vt:lpstr>Major Food Product Lines</vt:lpstr>
      <vt:lpstr>Questions on Farm to Fork? </vt:lpstr>
      <vt:lpstr>APPLESAUCE Farm to Fork Lab </vt:lpstr>
      <vt:lpstr>APPLESAUCE Lab Questions</vt:lpstr>
    </vt:vector>
  </TitlesOfParts>
  <Company>The School District of Mishicot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Allied Industries</dc:title>
  <dc:creator> </dc:creator>
  <cp:lastModifiedBy>Jamie Renier</cp:lastModifiedBy>
  <cp:revision>10</cp:revision>
  <dcterms:created xsi:type="dcterms:W3CDTF">2011-01-21T20:21:06Z</dcterms:created>
  <dcterms:modified xsi:type="dcterms:W3CDTF">2016-01-03T22:03:48Z</dcterms:modified>
</cp:coreProperties>
</file>